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4" r:id="rId2"/>
    <p:sldId id="274" r:id="rId3"/>
    <p:sldId id="283" r:id="rId4"/>
    <p:sldId id="302" r:id="rId5"/>
    <p:sldId id="281" r:id="rId6"/>
    <p:sldId id="293" r:id="rId7"/>
    <p:sldId id="294" r:id="rId8"/>
    <p:sldId id="285" r:id="rId9"/>
    <p:sldId id="282" r:id="rId10"/>
    <p:sldId id="303" r:id="rId11"/>
    <p:sldId id="286" r:id="rId12"/>
    <p:sldId id="287" r:id="rId13"/>
    <p:sldId id="288" r:id="rId14"/>
    <p:sldId id="299" r:id="rId15"/>
    <p:sldId id="289" r:id="rId16"/>
    <p:sldId id="290" r:id="rId17"/>
    <p:sldId id="297" r:id="rId18"/>
    <p:sldId id="295" r:id="rId19"/>
    <p:sldId id="280" r:id="rId20"/>
    <p:sldId id="300" r:id="rId21"/>
    <p:sldId id="301" r:id="rId22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783"/>
    <a:srgbClr val="FFCC99"/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212" autoAdjust="0"/>
  </p:normalViewPr>
  <p:slideViewPr>
    <p:cSldViewPr>
      <p:cViewPr>
        <p:scale>
          <a:sx n="100" d="100"/>
          <a:sy n="100" d="100"/>
        </p:scale>
        <p:origin x="324" y="-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28574" y="508478"/>
            <a:ext cx="2734805" cy="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6576" y="9407683"/>
            <a:ext cx="3076262" cy="8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" y="205116"/>
            <a:ext cx="999196" cy="5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 dirty="0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4" tIns="46022" rIns="92044" bIns="4602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64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23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83568" y="3320178"/>
            <a:ext cx="4537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600" dirty="0">
                <a:solidFill>
                  <a:schemeClr val="bg1"/>
                </a:solidFill>
              </a:rPr>
              <a:t>Sonderforschungsbereich</a:t>
            </a:r>
            <a:r>
              <a:rPr lang="de-DE" altLang="de-DE" sz="1600" baseline="0" dirty="0">
                <a:solidFill>
                  <a:schemeClr val="bg1"/>
                </a:solidFill>
              </a:rPr>
              <a:t> 1176</a:t>
            </a:r>
            <a:endParaRPr lang="de-DE" altLang="de-DE" sz="16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6381750"/>
            <a:ext cx="4699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3375"/>
            <a:ext cx="1639423" cy="57614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4112339"/>
            <a:ext cx="1619250" cy="18267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r="4324" b="8000"/>
          <a:stretch/>
        </p:blipFill>
        <p:spPr>
          <a:xfrm>
            <a:off x="4067944" y="3220219"/>
            <a:ext cx="4545583" cy="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Karlsruhe Institute of Technology (KIT).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SFB 1176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612775" y="644525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3502721D-4FB2-44E6-8ECB-01285A512724}" type="datetime1">
              <a:rPr lang="de-DE" altLang="de-DE" sz="900" smtClean="0"/>
              <a:pPr eaLnBrk="1" hangingPunct="1">
                <a:defRPr/>
              </a:pPr>
              <a:t>11.09.2017</a:t>
            </a:fld>
            <a:endParaRPr lang="de-DE" altLang="de-DE" sz="900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3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6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12" Type="http://schemas.openxmlformats.org/officeDocument/2006/relationships/image" Target="../media/image3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5.png"/><Relationship Id="rId18" Type="http://schemas.openxmlformats.org/officeDocument/2006/relationships/image" Target="../media/image39.png"/><Relationship Id="rId3" Type="http://schemas.openxmlformats.org/officeDocument/2006/relationships/tags" Target="../tags/tag22.xml"/><Relationship Id="rId21" Type="http://schemas.openxmlformats.org/officeDocument/2006/relationships/image" Target="../media/image42.png"/><Relationship Id="rId7" Type="http://schemas.openxmlformats.org/officeDocument/2006/relationships/tags" Target="../tags/tag26.xml"/><Relationship Id="rId12" Type="http://schemas.openxmlformats.org/officeDocument/2006/relationships/image" Target="../media/image4.png"/><Relationship Id="rId17" Type="http://schemas.openxmlformats.org/officeDocument/2006/relationships/image" Target="../media/image38.png"/><Relationship Id="rId2" Type="http://schemas.openxmlformats.org/officeDocument/2006/relationships/tags" Target="../tags/tag21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3.png"/><Relationship Id="rId5" Type="http://schemas.openxmlformats.org/officeDocument/2006/relationships/tags" Target="../tags/tag24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6.png"/><Relationship Id="rId2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77826" y="1556147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de-DE" sz="2400" b="1" dirty="0" smtClean="0">
                <a:solidFill>
                  <a:schemeClr val="tx2"/>
                </a:solidFill>
              </a:rPr>
              <a:t/>
            </a:r>
            <a:br>
              <a:rPr lang="en-US" altLang="de-DE" sz="2400" b="1" dirty="0" smtClean="0">
                <a:solidFill>
                  <a:schemeClr val="tx2"/>
                </a:solidFill>
              </a:rPr>
            </a:br>
            <a:r>
              <a:rPr lang="en-US" altLang="de-DE" sz="2400" b="1" dirty="0" smtClean="0">
                <a:solidFill>
                  <a:schemeClr val="tx2"/>
                </a:solidFill>
              </a:rPr>
              <a:t>Further development of the </a:t>
            </a:r>
            <a:r>
              <a:rPr lang="en-US" altLang="de-DE" sz="2400" b="1" dirty="0" smtClean="0">
                <a:solidFill>
                  <a:schemeClr val="tx2"/>
                </a:solidFill>
                <a:latin typeface="Courant" panose="02000509030000020004" pitchFamily="49" charset="0"/>
              </a:rPr>
              <a:t>mpshift</a:t>
            </a:r>
            <a:r>
              <a:rPr lang="en-US" altLang="de-DE" sz="2400" b="1" dirty="0" smtClean="0">
                <a:solidFill>
                  <a:schemeClr val="tx2"/>
                </a:solidFill>
              </a:rPr>
              <a:t> module</a:t>
            </a:r>
            <a:r>
              <a:rPr lang="de-DE" altLang="de-DE" sz="2400" b="1" dirty="0" smtClean="0">
                <a:solidFill>
                  <a:schemeClr val="tx2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de-DE" sz="2400" b="1" dirty="0" smtClean="0">
                <a:solidFill>
                  <a:schemeClr val="tx2"/>
                </a:solidFill>
              </a:rPr>
              <a:t>improved efficiency and enhanced functionality</a:t>
            </a:r>
            <a:endParaRPr lang="en-US" altLang="de-DE" sz="24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76239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1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800" b="1" dirty="0" smtClean="0">
                <a:solidFill>
                  <a:srgbClr val="000000"/>
                </a:solidFill>
              </a:rPr>
              <a:t>Seminar über Theoretische Chemie 22. Juni 2017</a:t>
            </a:r>
            <a:endParaRPr lang="de-DE" altLang="de-DE" sz="1800" b="1" dirty="0">
              <a:solidFill>
                <a:srgbClr val="000000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339752" y="4077072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Kevin Reiter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 smtClean="0"/>
              <a:t>Efficiency: RI-J </a:t>
            </a:r>
            <a:r>
              <a:rPr lang="en-US" sz="3600" dirty="0"/>
              <a:t>approximation (PB3</a:t>
            </a:r>
            <a:r>
              <a:rPr lang="en-US" sz="3600" dirty="0" smtClean="0"/>
              <a:t>)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514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9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Derivative of two electron integrals w.r.t. the magnetic field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endParaRPr lang="de-DE" kern="0" dirty="0"/>
          </a:p>
          <a:p>
            <a:endParaRPr lang="de-DE" kern="0" dirty="0" smtClean="0"/>
          </a:p>
          <a:p>
            <a:endParaRPr lang="de-DE" kern="0" dirty="0" smtClean="0"/>
          </a:p>
          <a:p>
            <a:r>
              <a:rPr lang="en-US" kern="0" dirty="0" smtClean="0"/>
              <a:t>Coulomb part (formal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functions)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     </a:t>
            </a:r>
            <a:r>
              <a:rPr lang="en-US" kern="0" dirty="0" smtClean="0"/>
              <a:t>is symmetric,              is antisymmetric </a:t>
            </a:r>
            <a:r>
              <a:rPr lang="en-US" dirty="0" smtClean="0"/>
              <a:t>→</a:t>
            </a:r>
            <a:r>
              <a:rPr lang="en-US" kern="0" dirty="0" smtClean="0"/>
              <a:t> second term vanishes</a:t>
            </a:r>
          </a:p>
          <a:p>
            <a:pPr marL="0" indent="0">
              <a:buNone/>
            </a:pP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2" y="1999795"/>
            <a:ext cx="7677839" cy="4678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48" y="3834472"/>
            <a:ext cx="6583998" cy="3082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4" y="4557002"/>
            <a:ext cx="385439" cy="19203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08" y="4537752"/>
            <a:ext cx="729729" cy="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Resolution of the identity approximation: RI-J</a:t>
            </a:r>
            <a:br>
              <a:rPr lang="en-US" kern="0" dirty="0" smtClean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/>
            </a:r>
            <a:br>
              <a:rPr lang="de-DE" kern="0" dirty="0"/>
            </a:br>
            <a:r>
              <a:rPr lang="de-DE" kern="0" dirty="0"/>
              <a:t>                                  </a:t>
            </a:r>
            <a:r>
              <a:rPr lang="en-US" kern="0" dirty="0" smtClean="0"/>
              <a:t>will be calculated in advance (like in </a:t>
            </a:r>
            <a:r>
              <a:rPr lang="en-US" kern="0" dirty="0" err="1" smtClean="0">
                <a:latin typeface="Courant" panose="02000509030000020004" pitchFamily="49" charset="0"/>
              </a:rPr>
              <a:t>ridft</a:t>
            </a:r>
            <a:r>
              <a:rPr lang="en-US" kern="0" dirty="0" smtClean="0"/>
              <a:t>)</a:t>
            </a:r>
          </a:p>
          <a:p>
            <a:endParaRPr lang="en-US" kern="0" dirty="0" smtClean="0"/>
          </a:p>
          <a:p>
            <a:r>
              <a:rPr lang="en-US" kern="0" dirty="0" smtClean="0"/>
              <a:t>Final evaluation</a:t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formal 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kern="0" dirty="0" smtClean="0"/>
              <a:t>scaling behavior with the number of basis functions 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97" y="1783981"/>
            <a:ext cx="5060094" cy="58158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7" y="2424824"/>
            <a:ext cx="2567767" cy="2853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16" y="3679413"/>
            <a:ext cx="1635031" cy="2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Multipole accelerated resolution of the identity approximation: MARI-J</a:t>
            </a:r>
            <a:br>
              <a:rPr lang="en-US" kern="0" dirty="0" smtClean="0"/>
            </a:br>
            <a:r>
              <a:rPr lang="en-US" sz="800" kern="0" dirty="0" smtClean="0"/>
              <a:t/>
            </a:r>
            <a:br>
              <a:rPr lang="en-US" sz="800" kern="0" dirty="0" smtClean="0"/>
            </a:br>
            <a:r>
              <a:rPr lang="en-US" kern="0" dirty="0" smtClean="0"/>
              <a:t>Coulomb term is divided in a near-field (NF) and far-field (FF) part </a:t>
            </a:r>
            <a:br>
              <a:rPr lang="en-US" kern="0" dirty="0" smtClean="0"/>
            </a:br>
            <a:r>
              <a:rPr lang="de-DE" kern="0" dirty="0" smtClean="0"/>
              <a:t>                                  </a:t>
            </a:r>
            <a:endParaRPr lang="de-DE" kern="0" dirty="0"/>
          </a:p>
          <a:p>
            <a:r>
              <a:rPr lang="en-US" kern="0" dirty="0" smtClean="0"/>
              <a:t>NF part is evaluated by the RI-J approximation</a:t>
            </a:r>
            <a:br>
              <a:rPr lang="en-US" kern="0" dirty="0" smtClean="0"/>
            </a:br>
            <a:endParaRPr lang="en-US" kern="0" dirty="0" smtClean="0"/>
          </a:p>
          <a:p>
            <a:r>
              <a:rPr lang="en-US" kern="0" dirty="0" smtClean="0"/>
              <a:t>FF part: Multipole approximation given by White and Head-Gordon:</a:t>
            </a:r>
            <a:br>
              <a:rPr lang="en-US" kern="0" dirty="0" smtClean="0"/>
            </a:b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52" y="5261136"/>
            <a:ext cx="6586990" cy="76015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336022" y="6395586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M. </a:t>
            </a:r>
            <a:r>
              <a:rPr lang="de-DE" sz="1200" dirty="0" err="1"/>
              <a:t>Sierka</a:t>
            </a:r>
            <a:r>
              <a:rPr lang="de-DE" sz="1200" dirty="0"/>
              <a:t>, A. </a:t>
            </a:r>
            <a:r>
              <a:rPr lang="de-DE" sz="1200" dirty="0" err="1"/>
              <a:t>Hogekamp</a:t>
            </a:r>
            <a:r>
              <a:rPr lang="de-DE" sz="1200" dirty="0"/>
              <a:t>, R. </a:t>
            </a:r>
            <a:r>
              <a:rPr lang="de-DE" sz="1200" dirty="0" err="1"/>
              <a:t>Ahlrichs</a:t>
            </a:r>
            <a:r>
              <a:rPr lang="de-DE" sz="1200" dirty="0"/>
              <a:t>, J. Chem. Phys. 118, 9136 (2003).</a:t>
            </a:r>
            <a:endParaRPr lang="en-US" sz="12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43" y="3573017"/>
            <a:ext cx="3984877" cy="1440159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64" y="3622324"/>
            <a:ext cx="244157" cy="255131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99" y="3626439"/>
            <a:ext cx="246900" cy="2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67544" y="117930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1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2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3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3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3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4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smtClean="0"/>
              <a:t>      </a:t>
            </a:r>
            <a:r>
              <a:rPr lang="de-DE" sz="1800" kern="0" dirty="0" err="1" smtClean="0"/>
              <a:t>and</a:t>
            </a:r>
            <a:r>
              <a:rPr lang="de-DE" sz="1800" kern="0" dirty="0" smtClean="0"/>
              <a:t>                                  </a:t>
            </a:r>
            <a:r>
              <a:rPr lang="de-DE" sz="1800" kern="0" dirty="0" err="1" smtClean="0"/>
              <a:t>are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defined</a:t>
            </a:r>
            <a:r>
              <a:rPr lang="de-DE" sz="1800" kern="0" dirty="0" smtClean="0"/>
              <a:t> in </a:t>
            </a:r>
            <a:r>
              <a:rPr lang="de-DE" sz="1800" kern="0" dirty="0" err="1" smtClean="0"/>
              <a:t>terms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Legendre </a:t>
            </a:r>
            <a:r>
              <a:rPr lang="de-DE" sz="1800" kern="0" dirty="0" err="1" smtClean="0"/>
              <a:t>polynomials</a:t>
            </a:r>
            <a:endParaRPr lang="de-DE" sz="1800" kern="0" dirty="0" smtClean="0"/>
          </a:p>
          <a:p>
            <a:endParaRPr lang="de-DE" sz="1800" kern="0" dirty="0"/>
          </a:p>
          <a:p>
            <a:endParaRPr lang="de-DE" sz="1800" kern="0" dirty="0" smtClean="0"/>
          </a:p>
          <a:p>
            <a:endParaRPr lang="de-DE" sz="1800" kern="0" dirty="0"/>
          </a:p>
          <a:p>
            <a:r>
              <a:rPr lang="de-DE" sz="1800" kern="0" dirty="0" smtClean="0"/>
              <a:t> </a:t>
            </a:r>
            <a:r>
              <a:rPr lang="el-GR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de-DE" sz="18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de-DE" sz="1800" kern="0" dirty="0" err="1" smtClean="0"/>
              <a:t>are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atom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centered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charge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distribution</a:t>
            </a:r>
            <a:r>
              <a:rPr lang="de-DE" sz="1800" kern="0" dirty="0" smtClean="0"/>
              <a:t> </a:t>
            </a:r>
            <a:r>
              <a:rPr lang="de-DE" sz="1800" kern="0" dirty="0" err="1" smtClean="0"/>
              <a:t>located</a:t>
            </a:r>
            <a:r>
              <a:rPr lang="de-DE" sz="1800" kern="0" dirty="0" smtClean="0"/>
              <a:t> at </a:t>
            </a:r>
            <a:r>
              <a:rPr lang="de-DE" sz="1800" kern="0" dirty="0" err="1" smtClean="0"/>
              <a:t>position</a:t>
            </a:r>
            <a:r>
              <a:rPr lang="de-DE" sz="1800" kern="0" dirty="0" smtClean="0"/>
              <a:t> </a:t>
            </a:r>
            <a:r>
              <a:rPr lang="de-DE" sz="1800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pPr marL="0" indent="0">
              <a:buNone/>
            </a:pPr>
            <a:endParaRPr lang="de-DE" sz="1800" kern="0" dirty="0" smtClean="0"/>
          </a:p>
          <a:p>
            <a:r>
              <a:rPr lang="en-US" sz="1800" kern="0" dirty="0"/>
              <a:t>Coulomb interaction </a:t>
            </a:r>
            <a:r>
              <a:rPr lang="en-US" sz="18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800" i="1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800" kern="0" dirty="0"/>
              <a:t> of two </a:t>
            </a:r>
            <a:r>
              <a:rPr lang="en-US" sz="1800" kern="0" dirty="0" smtClean="0"/>
              <a:t>charge </a:t>
            </a:r>
            <a:r>
              <a:rPr lang="en-US" sz="1800" kern="0" dirty="0"/>
              <a:t>distributions </a:t>
            </a:r>
            <a:r>
              <a:rPr lang="el-GR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de-DE" sz="18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sz="1800" kern="0" dirty="0" smtClean="0"/>
              <a:t> </a:t>
            </a:r>
            <a:r>
              <a:rPr lang="en-US" sz="1800" kern="0" dirty="0"/>
              <a:t>and</a:t>
            </a:r>
            <a:r>
              <a:rPr lang="de-DE" sz="1800" kern="0" dirty="0"/>
              <a:t> </a:t>
            </a:r>
            <a:r>
              <a:rPr lang="el-GR" sz="1800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de-DE" sz="1800" i="1" kern="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sz="1800" kern="0" dirty="0" smtClean="0"/>
              <a:t> </a:t>
            </a:r>
            <a:r>
              <a:rPr lang="en-US" sz="1800" kern="0" dirty="0"/>
              <a:t>can be </a:t>
            </a:r>
            <a:r>
              <a:rPr lang="en-US" sz="1800" kern="0" dirty="0" smtClean="0"/>
              <a:t>factorized</a:t>
            </a:r>
          </a:p>
          <a:p>
            <a:endParaRPr lang="en-US" sz="1800" kern="0" dirty="0"/>
          </a:p>
          <a:p>
            <a:endParaRPr lang="en-US" sz="1800" kern="0" dirty="0" smtClean="0"/>
          </a:p>
          <a:p>
            <a:endParaRPr lang="en-US" sz="1800" kern="0" dirty="0"/>
          </a:p>
          <a:p>
            <a:endParaRPr lang="en-US" sz="1800" kern="0" dirty="0" smtClean="0"/>
          </a:p>
          <a:p>
            <a:endParaRPr lang="en-US" sz="1800" kern="0" dirty="0"/>
          </a:p>
          <a:p>
            <a:endParaRPr lang="en-US" sz="1800" kern="0" dirty="0" smtClean="0"/>
          </a:p>
          <a:p>
            <a:endParaRPr lang="en-US" sz="1800" kern="0" dirty="0"/>
          </a:p>
          <a:p>
            <a:r>
              <a:rPr lang="de-DE" kern="0" dirty="0" smtClean="0"/>
              <a:t>     </a:t>
            </a:r>
            <a:r>
              <a:rPr lang="de-DE" kern="0" dirty="0" err="1" smtClean="0"/>
              <a:t>and</a:t>
            </a:r>
            <a:r>
              <a:rPr lang="de-DE" kern="0" dirty="0" smtClean="0"/>
              <a:t>        </a:t>
            </a:r>
            <a:r>
              <a:rPr lang="de-DE" kern="0" dirty="0" err="1" smtClean="0"/>
              <a:t>are</a:t>
            </a:r>
            <a:r>
              <a:rPr lang="de-DE" kern="0" dirty="0" smtClean="0"/>
              <a:t> </a:t>
            </a:r>
            <a:r>
              <a:rPr lang="de-DE" kern="0" dirty="0" err="1" smtClean="0"/>
              <a:t>the</a:t>
            </a:r>
            <a:r>
              <a:rPr lang="de-DE" kern="0" dirty="0" smtClean="0"/>
              <a:t> multipole </a:t>
            </a:r>
            <a:r>
              <a:rPr lang="de-DE" kern="0" dirty="0" err="1" smtClean="0"/>
              <a:t>moments</a:t>
            </a:r>
            <a:r>
              <a:rPr lang="de-DE" kern="0" dirty="0" smtClean="0"/>
              <a:t> </a:t>
            </a:r>
            <a:r>
              <a:rPr lang="de-DE" kern="0" dirty="0" err="1" smtClean="0"/>
              <a:t>located</a:t>
            </a:r>
            <a:r>
              <a:rPr lang="de-DE" kern="0" dirty="0" smtClean="0"/>
              <a:t> at </a:t>
            </a:r>
            <a:r>
              <a:rPr lang="de-DE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kern="0" dirty="0" smtClean="0"/>
              <a:t> </a:t>
            </a:r>
            <a:r>
              <a:rPr lang="de-DE" kern="0" dirty="0" err="1" smtClean="0"/>
              <a:t>and</a:t>
            </a:r>
            <a:r>
              <a:rPr lang="de-DE" kern="0" dirty="0" smtClean="0"/>
              <a:t> </a:t>
            </a:r>
            <a:r>
              <a:rPr lang="de-DE" b="1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endParaRPr lang="de-DE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Efficiency (PB3): MARI-J approximation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36022" y="6395586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M. </a:t>
            </a:r>
            <a:r>
              <a:rPr lang="de-DE" sz="1200" dirty="0" err="1"/>
              <a:t>Sierka</a:t>
            </a:r>
            <a:r>
              <a:rPr lang="de-DE" sz="1200" dirty="0"/>
              <a:t>, A. </a:t>
            </a:r>
            <a:r>
              <a:rPr lang="de-DE" sz="1200" dirty="0" err="1"/>
              <a:t>Hogekamp</a:t>
            </a:r>
            <a:r>
              <a:rPr lang="de-DE" sz="1200" dirty="0"/>
              <a:t>, R. </a:t>
            </a:r>
            <a:r>
              <a:rPr lang="de-DE" sz="1200" dirty="0" err="1"/>
              <a:t>Ahlrichs</a:t>
            </a:r>
            <a:r>
              <a:rPr lang="de-DE" sz="1200" dirty="0"/>
              <a:t>, J. Chem. Phys. 118, 9136 (2003).</a:t>
            </a:r>
            <a:endParaRPr lang="en-US" sz="1200" dirty="0"/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3" y="1705879"/>
            <a:ext cx="3464840" cy="5596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3" y="1259841"/>
            <a:ext cx="377209" cy="19614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44877"/>
            <a:ext cx="1956000" cy="29353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5879"/>
            <a:ext cx="3361964" cy="53769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12" y="1265328"/>
            <a:ext cx="349776" cy="190662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44036"/>
            <a:ext cx="6586991" cy="544677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21" y="4770353"/>
            <a:ext cx="4444213" cy="818887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5" y="5871656"/>
            <a:ext cx="366236" cy="263361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34" y="5871655"/>
            <a:ext cx="366236" cy="2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16204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 (MARI-J)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5h43min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5h16min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6.7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14.3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33min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10.4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 66</a:t>
                      </a:r>
                      <a:r>
                        <a:rPr lang="de-DE" dirty="0" smtClean="0"/>
                        <a:t>.3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application </a:t>
            </a:r>
            <a:r>
              <a:rPr lang="de-DE" dirty="0" smtClean="0"/>
              <a:t>I 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50" y="3110558"/>
            <a:ext cx="4320766" cy="7915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50" y="2087462"/>
            <a:ext cx="4403018" cy="87414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83568" y="304038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r>
              <a:rPr lang="de-DE" baseline="-25000" dirty="0" smtClean="0"/>
              <a:t>94</a:t>
            </a:r>
            <a:r>
              <a:rPr lang="de-DE" dirty="0" smtClean="0"/>
              <a:t>H</a:t>
            </a:r>
            <a:r>
              <a:rPr lang="de-DE" baseline="-25000" dirty="0" smtClean="0"/>
              <a:t>174</a:t>
            </a:r>
            <a:r>
              <a:rPr lang="de-DE" dirty="0" smtClean="0"/>
              <a:t>O</a:t>
            </a:r>
            <a:r>
              <a:rPr lang="de-DE" baseline="-25000" dirty="0" smtClean="0"/>
              <a:t>12</a:t>
            </a:r>
            <a:r>
              <a:rPr lang="de-DE" dirty="0" smtClean="0"/>
              <a:t>N</a:t>
            </a:r>
            <a:r>
              <a:rPr lang="de-DE" baseline="-25000" dirty="0" smtClean="0"/>
              <a:t>4</a:t>
            </a:r>
            <a:r>
              <a:rPr lang="de-DE" dirty="0" smtClean="0"/>
              <a:t>S</a:t>
            </a:r>
            <a:r>
              <a:rPr lang="de-DE" baseline="-25000" dirty="0" smtClean="0"/>
              <a:t>3</a:t>
            </a:r>
            <a:r>
              <a:rPr lang="de-DE" baseline="30000" dirty="0" smtClean="0"/>
              <a:t>  </a:t>
            </a:r>
            <a:br>
              <a:rPr lang="de-DE" baseline="30000" dirty="0" smtClean="0"/>
            </a:br>
            <a:r>
              <a:rPr lang="de-DE" dirty="0" smtClean="0"/>
              <a:t>(</a:t>
            </a:r>
            <a:r>
              <a:rPr lang="en-US" dirty="0" smtClean="0"/>
              <a:t>287 atoms, 4565 basis functions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683568" y="249289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PBE/def2-TZVP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application </a:t>
            </a:r>
            <a:r>
              <a:rPr lang="de-DE" dirty="0" smtClean="0"/>
              <a:t>II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83568" y="3040380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[C</a:t>
            </a:r>
            <a:r>
              <a:rPr lang="de-DE" baseline="-25000" dirty="0" smtClean="0"/>
              <a:t>304</a:t>
            </a:r>
            <a:r>
              <a:rPr lang="de-DE" dirty="0" smtClean="0"/>
              <a:t>H</a:t>
            </a:r>
            <a:r>
              <a:rPr lang="de-DE" baseline="-25000" dirty="0" smtClean="0"/>
              <a:t>346</a:t>
            </a:r>
            <a:r>
              <a:rPr lang="de-DE" dirty="0" smtClean="0"/>
              <a:t>O</a:t>
            </a:r>
            <a:r>
              <a:rPr lang="de-DE" baseline="-25000" dirty="0" smtClean="0"/>
              <a:t>220</a:t>
            </a:r>
            <a:r>
              <a:rPr lang="de-DE" dirty="0" smtClean="0"/>
              <a:t>N</a:t>
            </a:r>
            <a:r>
              <a:rPr lang="de-DE" baseline="-25000" dirty="0" smtClean="0"/>
              <a:t>118</a:t>
            </a:r>
            <a:r>
              <a:rPr lang="de-DE" dirty="0" smtClean="0"/>
              <a:t>P</a:t>
            </a:r>
            <a:r>
              <a:rPr lang="de-DE" baseline="-25000" dirty="0" smtClean="0"/>
              <a:t>30</a:t>
            </a:r>
            <a:r>
              <a:rPr lang="de-DE" dirty="0" smtClean="0"/>
              <a:t>]</a:t>
            </a:r>
            <a:r>
              <a:rPr lang="de-DE" baseline="30000" dirty="0" smtClean="0"/>
              <a:t>30-   </a:t>
            </a:r>
            <a:br>
              <a:rPr lang="de-DE" baseline="30000" dirty="0" smtClean="0"/>
            </a:br>
            <a:r>
              <a:rPr lang="de-DE" dirty="0" smtClean="0"/>
              <a:t>(1018 </a:t>
            </a:r>
            <a:r>
              <a:rPr lang="en-US" dirty="0" smtClean="0"/>
              <a:t>atoms, 10220 basis functions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421360"/>
              </p:ext>
            </p:extLst>
          </p:nvPr>
        </p:nvGraphicFramePr>
        <p:xfrm>
          <a:off x="683568" y="3959767"/>
          <a:ext cx="75608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83355185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1733658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283017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3638380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783328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CPU time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total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Coulomb part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speedup</a:t>
                      </a:r>
                      <a:endParaRPr lang="en-US" noProof="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Energy (MARI-J)</a:t>
                      </a:r>
                      <a:endParaRPr lang="en-US" noProof="0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9h 52min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43h 11min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36h 9min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9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10h 42 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4.0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3h 25min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10.6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5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NMR (MARI-J)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7h 38min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5.7</a:t>
                      </a:r>
                      <a:endParaRPr lang="de-DE" dirty="0"/>
                    </a:p>
                  </a:txBody>
                  <a:tcPr>
                    <a:solidFill>
                      <a:schemeClr val="accent3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20 min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106.7</a:t>
                      </a:r>
                      <a:endParaRPr lang="de-DE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62715"/>
                  </a:ext>
                </a:extLst>
              </a:tr>
            </a:tbl>
          </a:graphicData>
        </a:graphic>
      </p:graphicFrame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08720"/>
            <a:ext cx="2180528" cy="351065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83568" y="2492896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Method: PBE/def2-SV(P)/COSMO</a:t>
            </a:r>
            <a:endParaRPr lang="en-US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COSMO application for a highly </a:t>
            </a:r>
            <a:br>
              <a:rPr lang="en-US" dirty="0" smtClean="0"/>
            </a:br>
            <a:r>
              <a:rPr lang="en-US" dirty="0" smtClean="0"/>
              <a:t>negatively charged DNA sequence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456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difference between conventional 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/>
              <a:t> and RI-</a:t>
            </a:r>
            <a:r>
              <a:rPr lang="en-US" sz="1800" dirty="0" smtClean="0">
                <a:latin typeface="Courant" panose="02000509030000020004" pitchFamily="49" charset="0"/>
              </a:rPr>
              <a:t>mpshift</a:t>
            </a:r>
            <a:r>
              <a:rPr lang="en-US" sz="1800" dirty="0" smtClean="0"/>
              <a:t> for a small </a:t>
            </a:r>
            <a:r>
              <a:rPr lang="en-US" sz="1800" dirty="0" err="1" smtClean="0"/>
              <a:t>testset</a:t>
            </a:r>
            <a:r>
              <a:rPr lang="en-US" sz="1800" dirty="0" smtClean="0"/>
              <a:t>: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CH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, </a:t>
            </a:r>
            <a:r>
              <a:rPr lang="en-US" sz="1800" dirty="0"/>
              <a:t>CH</a:t>
            </a:r>
            <a:r>
              <a:rPr lang="en-US" sz="1800" baseline="-25000" dirty="0"/>
              <a:t>2</a:t>
            </a:r>
            <a:r>
              <a:rPr lang="en-US" sz="1800" dirty="0"/>
              <a:t>O</a:t>
            </a:r>
            <a:r>
              <a:rPr lang="en-US" sz="1800" baseline="-25000" dirty="0"/>
              <a:t>2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CO, </a:t>
            </a:r>
            <a:r>
              <a:rPr lang="en-US" sz="1800" dirty="0"/>
              <a:t>C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8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4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10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5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12</a:t>
            </a:r>
            <a:r>
              <a:rPr lang="en-US" sz="1800" dirty="0" smtClean="0"/>
              <a:t>, C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H</a:t>
            </a:r>
            <a:r>
              <a:rPr lang="en-US" sz="1800" baseline="-25000" dirty="0" smtClean="0"/>
              <a:t>6</a:t>
            </a:r>
            <a:r>
              <a:rPr lang="en-US" sz="1800" dirty="0" smtClean="0"/>
              <a:t>, </a:t>
            </a:r>
            <a:r>
              <a:rPr lang="en-US" sz="1800" dirty="0" err="1" smtClean="0"/>
              <a:t>naphthaline</a:t>
            </a:r>
            <a:r>
              <a:rPr lang="en-US" sz="1800" dirty="0" smtClean="0"/>
              <a:t>, </a:t>
            </a:r>
            <a:r>
              <a:rPr lang="en-US" sz="1800" dirty="0" err="1" smtClean="0"/>
              <a:t>azulene</a:t>
            </a:r>
            <a:r>
              <a:rPr lang="en-US" sz="1800" dirty="0" smtClean="0"/>
              <a:t>, </a:t>
            </a:r>
            <a:r>
              <a:rPr lang="en-US" sz="1800" dirty="0" err="1" smtClean="0"/>
              <a:t>ferrocene</a:t>
            </a:r>
            <a:r>
              <a:rPr lang="en-US" sz="1800" dirty="0" smtClean="0"/>
              <a:t>, PMe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, PPh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, SiMe</a:t>
            </a:r>
            <a:r>
              <a:rPr lang="en-US" sz="1800" baseline="-25000" dirty="0" smtClean="0"/>
              <a:t>4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de-DE" sz="2000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562769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</a:t>
            </a:r>
            <a:br>
              <a:rPr lang="en-US" dirty="0" smtClean="0"/>
            </a:br>
            <a:r>
              <a:rPr lang="en-US" dirty="0" smtClean="0"/>
              <a:t>Accuracy of RI-J (MARI-J) and </a:t>
            </a:r>
            <a:r>
              <a:rPr lang="de-DE" dirty="0" err="1" smtClean="0"/>
              <a:t>gauge</a:t>
            </a:r>
            <a:r>
              <a:rPr lang="de-DE" dirty="0" smtClean="0"/>
              <a:t> </a:t>
            </a:r>
            <a:r>
              <a:rPr lang="de-DE" dirty="0" err="1" smtClean="0"/>
              <a:t>invariance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2818" y="3429000"/>
            <a:ext cx="7272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	</a:t>
            </a:r>
            <a:r>
              <a:rPr lang="de-DE" dirty="0" err="1" smtClean="0"/>
              <a:t>mean</a:t>
            </a:r>
            <a:r>
              <a:rPr lang="de-DE" dirty="0" smtClean="0"/>
              <a:t> absolute </a:t>
            </a:r>
            <a:r>
              <a:rPr lang="de-DE" dirty="0" err="1" smtClean="0"/>
              <a:t>deviation</a:t>
            </a:r>
            <a:r>
              <a:rPr lang="de-DE" dirty="0" smtClean="0"/>
              <a:t>	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deviation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        H	           0.00099 	</a:t>
            </a:r>
            <a:r>
              <a:rPr lang="de-DE" dirty="0"/>
              <a:t>	</a:t>
            </a:r>
            <a:r>
              <a:rPr lang="de-DE" dirty="0" smtClean="0"/>
              <a:t>        0.00689</a:t>
            </a:r>
          </a:p>
          <a:p>
            <a:r>
              <a:rPr lang="de-DE" dirty="0" smtClean="0"/>
              <a:t>         C	           0.05639		</a:t>
            </a:r>
            <a:r>
              <a:rPr lang="de-DE" dirty="0"/>
              <a:t> </a:t>
            </a:r>
            <a:r>
              <a:rPr lang="de-DE" dirty="0" smtClean="0"/>
              <a:t>       0.31802</a:t>
            </a:r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smtClean="0"/>
              <a:t>        def2-TZVP/BP86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11504" r="13463" b="2223"/>
          <a:stretch/>
        </p:blipFill>
        <p:spPr>
          <a:xfrm>
            <a:off x="251520" y="2637234"/>
            <a:ext cx="4195645" cy="3429874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1700" dirty="0"/>
          </a:p>
          <a:p>
            <a:r>
              <a:rPr lang="en-US" sz="1700" dirty="0" smtClean="0"/>
              <a:t>Alkane chain with central C atom in the origin:</a:t>
            </a:r>
            <a:br>
              <a:rPr lang="en-US" sz="1700" dirty="0" smtClean="0"/>
            </a:b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comparison between conventional </a:t>
            </a:r>
            <a:r>
              <a:rPr lang="en-US" sz="1700" dirty="0" smtClean="0">
                <a:latin typeface="Courant" panose="02000509030000020004" pitchFamily="49" charset="0"/>
              </a:rPr>
              <a:t>mpshift</a:t>
            </a:r>
            <a:r>
              <a:rPr lang="en-US" sz="1700" dirty="0" smtClean="0"/>
              <a:t> and RI-</a:t>
            </a:r>
            <a:r>
              <a:rPr lang="en-US" sz="1700" dirty="0" smtClean="0">
                <a:latin typeface="Courant" panose="02000509030000020004" pitchFamily="49" charset="0"/>
              </a:rPr>
              <a:t>mpshift </a:t>
            </a:r>
            <a:r>
              <a:rPr lang="en-US" sz="1700" dirty="0" smtClean="0">
                <a:latin typeface="+mj-lt"/>
              </a:rPr>
              <a:t>(def2-TZVP/BP86)</a:t>
            </a:r>
          </a:p>
          <a:p>
            <a:pPr marL="0" indent="0">
              <a:buNone/>
            </a:pPr>
            <a:endParaRPr lang="de-DE" sz="1700" kern="0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0163"/>
              </p:ext>
            </p:extLst>
          </p:nvPr>
        </p:nvGraphicFramePr>
        <p:xfrm>
          <a:off x="5632846" y="1287463"/>
          <a:ext cx="239553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CS ChemDraw Drawing" r:id="rId8" imgW="1748075" imgH="537833" progId="ChemDraw.Document.6.0">
                  <p:embed/>
                </p:oleObj>
              </mc:Choice>
              <mc:Fallback>
                <p:oleObj name="CS ChemDraw Drawing" r:id="rId8" imgW="1748075" imgH="53783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32846" y="1287463"/>
                        <a:ext cx="2395538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562769"/>
            <a:ext cx="8265445" cy="561975"/>
          </a:xfrm>
        </p:spPr>
        <p:txBody>
          <a:bodyPr/>
          <a:lstStyle/>
          <a:p>
            <a:r>
              <a:rPr lang="de-DE" dirty="0" smtClean="0"/>
              <a:t>E</a:t>
            </a:r>
            <a:r>
              <a:rPr lang="en-US" dirty="0" err="1" smtClean="0"/>
              <a:t>fficiency</a:t>
            </a:r>
            <a:r>
              <a:rPr lang="en-US" dirty="0" smtClean="0"/>
              <a:t> (PB3): </a:t>
            </a:r>
            <a:br>
              <a:rPr lang="en-US" dirty="0" smtClean="0"/>
            </a:br>
            <a:r>
              <a:rPr lang="en-US" dirty="0" smtClean="0"/>
              <a:t>Accuracy of RI-J (MARI-J) and </a:t>
            </a:r>
            <a:r>
              <a:rPr lang="de-DE" dirty="0" err="1" smtClean="0"/>
              <a:t>gauge</a:t>
            </a:r>
            <a:r>
              <a:rPr lang="de-DE" dirty="0" smtClean="0"/>
              <a:t> </a:t>
            </a:r>
            <a:r>
              <a:rPr lang="de-DE" dirty="0" err="1" smtClean="0"/>
              <a:t>invariance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9754" r="12602" b="1672"/>
          <a:stretch/>
        </p:blipFill>
        <p:spPr>
          <a:xfrm>
            <a:off x="4673066" y="2591494"/>
            <a:ext cx="4279444" cy="352135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79712" y="335699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39 min 4 s</a:t>
            </a:r>
          </a:p>
          <a:p>
            <a:r>
              <a:rPr lang="de-DE" dirty="0" smtClean="0"/>
              <a:t>6 min 49 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606238" y="335699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39 min 4 s</a:t>
            </a:r>
          </a:p>
          <a:p>
            <a:r>
              <a:rPr lang="de-DE" dirty="0"/>
              <a:t>5</a:t>
            </a:r>
            <a:r>
              <a:rPr lang="de-DE" dirty="0" smtClean="0"/>
              <a:t> min 29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778793"/>
            <a:ext cx="8265445" cy="561975"/>
          </a:xfrm>
        </p:spPr>
        <p:txBody>
          <a:bodyPr/>
          <a:lstStyle/>
          <a:p>
            <a:r>
              <a:rPr lang="de-DE" dirty="0"/>
              <a:t>Q5-B </a:t>
            </a:r>
            <a:r>
              <a:rPr lang="en-US" altLang="de-DE" dirty="0" smtClean="0"/>
              <a:t>Further development of TURBOMOLE´s </a:t>
            </a:r>
            <a:br>
              <a:rPr lang="en-US" altLang="de-DE" dirty="0" smtClean="0"/>
            </a:br>
            <a:r>
              <a:rPr lang="en-US" altLang="de-DE" dirty="0" smtClean="0"/>
              <a:t>NMR module</a:t>
            </a:r>
            <a:r>
              <a:rPr lang="en-US" dirty="0" smtClean="0"/>
              <a:t>: outlook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PB3: </a:t>
            </a:r>
            <a:r>
              <a:rPr lang="en-US" kern="0" dirty="0" smtClean="0"/>
              <a:t>efficiency:  RI-J + MARI-J approximation            (symmetry)</a:t>
            </a:r>
          </a:p>
          <a:p>
            <a:pPr marL="0" indent="0">
              <a:buNone/>
            </a:pPr>
            <a:r>
              <a:rPr lang="en-US" kern="0" dirty="0" smtClean="0"/>
              <a:t>		     + linear-scaling DFT routines (+meta-GGA-functionals)</a:t>
            </a:r>
            <a:br>
              <a:rPr lang="en-US" kern="0" dirty="0" smtClean="0"/>
            </a:br>
            <a:r>
              <a:rPr lang="en-US" kern="0" dirty="0" smtClean="0"/>
              <a:t>		     + parallelization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period)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NMR-related cooperation</a:t>
            </a:r>
            <a:endParaRPr lang="en-US" kern="0" dirty="0"/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6271956" y="135880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4239" y="778611"/>
            <a:ext cx="8265445" cy="561975"/>
          </a:xfrm>
        </p:spPr>
        <p:txBody>
          <a:bodyPr/>
          <a:lstStyle/>
          <a:p>
            <a:r>
              <a:rPr lang="en-US" altLang="de-DE" dirty="0" smtClean="0"/>
              <a:t>Further development of the </a:t>
            </a:r>
            <a:r>
              <a:rPr lang="en-US" altLang="de-DE" dirty="0" smtClean="0">
                <a:latin typeface="Courant" panose="02000509030000020004" pitchFamily="49" charset="0"/>
              </a:rPr>
              <a:t>mpshift</a:t>
            </a:r>
            <a:r>
              <a:rPr lang="en-US" altLang="de-DE" dirty="0" smtClean="0"/>
              <a:t> module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status 06/201</a:t>
            </a:r>
            <a:r>
              <a:rPr lang="en-US" dirty="0" smtClean="0">
                <a:solidFill>
                  <a:srgbClr val="1B9783"/>
                </a:solidFill>
              </a:rPr>
              <a:t>6</a:t>
            </a:r>
            <a:endParaRPr lang="en-US" dirty="0">
              <a:solidFill>
                <a:srgbClr val="1B9783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de-DE" kern="0" dirty="0" smtClean="0"/>
              <a:t>PB1</a:t>
            </a:r>
            <a:r>
              <a:rPr lang="en-US" kern="0" dirty="0" smtClean="0"/>
              <a:t>: heavy elements (</a:t>
            </a:r>
            <a:r>
              <a:rPr lang="en-US" i="1" kern="0" dirty="0" smtClean="0"/>
              <a:t>Z</a:t>
            </a:r>
            <a:r>
              <a:rPr lang="en-US" kern="0" dirty="0" smtClean="0"/>
              <a:t>&gt;36): relativistic core potentials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PB1a: </a:t>
            </a:r>
            <a:r>
              <a:rPr lang="en-US" i="1" kern="0" dirty="0" smtClean="0"/>
              <a:t>Vibrational Circular Dichroism</a:t>
            </a:r>
            <a:r>
              <a:rPr lang="en-US" kern="0" dirty="0" smtClean="0"/>
              <a:t> (VCD) spectra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PB2: environmental / solvent effects: COSMO-Model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PB3: efficiency: RI-J approximation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period)</a:t>
            </a:r>
            <a:endParaRPr lang="en-US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7156539" y="164665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6776013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Florian </a:t>
            </a:r>
            <a:r>
              <a:rPr lang="en-US" dirty="0" err="1"/>
              <a:t>Weigend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DFG </a:t>
            </a:r>
            <a:r>
              <a:rPr lang="en-US" dirty="0"/>
              <a:t>for funding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467544" y="562769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Acknowledgement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1006425" y="3875137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65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  <p:sp>
        <p:nvSpPr>
          <p:cNvPr id="5" name="Rechteck 4"/>
          <p:cNvSpPr/>
          <p:nvPr/>
        </p:nvSpPr>
        <p:spPr>
          <a:xfrm>
            <a:off x="-540568" y="-315416"/>
            <a:ext cx="10441160" cy="7416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92113" y="1628800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en-US" kern="0" dirty="0" smtClean="0"/>
              <a:t>PB1: heavy elements (</a:t>
            </a:r>
            <a:r>
              <a:rPr lang="en-US" i="1" kern="0" dirty="0" smtClean="0"/>
              <a:t>Z</a:t>
            </a:r>
            <a:r>
              <a:rPr lang="en-US" kern="0" dirty="0" smtClean="0"/>
              <a:t>&gt;36): relativistic core potentials</a:t>
            </a:r>
          </a:p>
          <a:p>
            <a:pPr>
              <a:lnSpc>
                <a:spcPct val="200000"/>
              </a:lnSpc>
            </a:pPr>
            <a:r>
              <a:rPr lang="en-US" kern="0" dirty="0" smtClean="0"/>
              <a:t>PB1a: </a:t>
            </a:r>
            <a:r>
              <a:rPr lang="en-US" i="1" kern="0" dirty="0" smtClean="0"/>
              <a:t>Vibrational Circular Dichroism</a:t>
            </a:r>
            <a:r>
              <a:rPr lang="en-US" kern="0" dirty="0" smtClean="0"/>
              <a:t> (VCD) spectra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PB2: environmental / solvent effects: COSMO-Model</a:t>
            </a:r>
            <a:br>
              <a:rPr lang="en-US" kern="0" dirty="0" smtClean="0"/>
            </a:br>
            <a:r>
              <a:rPr lang="en-US" kern="0" dirty="0" smtClean="0"/>
              <a:t>       	+ point charge model, + Gaussian smeared charge model</a:t>
            </a:r>
          </a:p>
          <a:p>
            <a:pPr>
              <a:lnSpc>
                <a:spcPct val="150000"/>
              </a:lnSpc>
            </a:pPr>
            <a:r>
              <a:rPr lang="en-US" kern="0" dirty="0" smtClean="0"/>
              <a:t>PB3: efficiency: RI-J approximation</a:t>
            </a:r>
            <a:br>
              <a:rPr lang="en-US" kern="0" dirty="0" smtClean="0"/>
            </a:br>
            <a:r>
              <a:rPr lang="en-US" kern="0" dirty="0" smtClean="0"/>
              <a:t>       	+ multipole-accelerated RI-J (MARI-J) approximation</a:t>
            </a:r>
            <a:br>
              <a:rPr lang="en-US" kern="0" dirty="0" smtClean="0"/>
            </a:br>
            <a:r>
              <a:rPr lang="en-US" kern="0" dirty="0" smtClean="0"/>
              <a:t>	+ linear scaling DFT routines (Fabian)</a:t>
            </a:r>
          </a:p>
          <a:p>
            <a:pPr>
              <a:lnSpc>
                <a:spcPct val="200000"/>
              </a:lnSpc>
            </a:pP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</a:rPr>
              <a:t>PB4: all electron relativistic (outlook at the 2nd period</a:t>
            </a:r>
            <a:r>
              <a:rPr lang="de-DE" kern="0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de-DE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Halber Rahmen 5"/>
          <p:cNvSpPr/>
          <p:nvPr/>
        </p:nvSpPr>
        <p:spPr>
          <a:xfrm rot="3540000" flipH="1" flipV="1">
            <a:off x="7156539" y="1646650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Halber Rahmen 6"/>
          <p:cNvSpPr/>
          <p:nvPr/>
        </p:nvSpPr>
        <p:spPr>
          <a:xfrm rot="3540000" flipH="1" flipV="1">
            <a:off x="6776013" y="2294722"/>
            <a:ext cx="180000" cy="54000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Halber Rahmen 7"/>
          <p:cNvSpPr/>
          <p:nvPr/>
        </p:nvSpPr>
        <p:spPr>
          <a:xfrm rot="3540000" flipH="1" flipV="1">
            <a:off x="6992036" y="2798959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Halber Rahmen 8"/>
          <p:cNvSpPr/>
          <p:nvPr/>
        </p:nvSpPr>
        <p:spPr>
          <a:xfrm rot="3540000" flipH="1" flipV="1">
            <a:off x="4975812" y="3805930"/>
            <a:ext cx="180000" cy="540000"/>
          </a:xfrm>
          <a:prstGeom prst="half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364239" y="778611"/>
            <a:ext cx="826544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de-DE" kern="0" dirty="0" smtClean="0"/>
              <a:t>Further development of the </a:t>
            </a:r>
            <a:r>
              <a:rPr lang="en-US" altLang="de-DE" kern="0" dirty="0" smtClean="0">
                <a:latin typeface="Courant" panose="02000509030000020004" pitchFamily="49" charset="0"/>
              </a:rPr>
              <a:t>mpshift</a:t>
            </a:r>
            <a:r>
              <a:rPr lang="en-US" altLang="de-DE" kern="0" dirty="0" smtClean="0"/>
              <a:t> module</a:t>
            </a:r>
            <a:r>
              <a:rPr lang="en-US" kern="0" dirty="0" smtClean="0"/>
              <a:t>: </a:t>
            </a:r>
            <a:br>
              <a:rPr lang="en-US" kern="0" dirty="0" smtClean="0"/>
            </a:br>
            <a:r>
              <a:rPr lang="en-US" kern="0" dirty="0" smtClean="0"/>
              <a:t>status 06/201</a:t>
            </a:r>
            <a:r>
              <a:rPr lang="en-US" kern="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358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1282849"/>
            <a:ext cx="6911975" cy="994023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600" dirty="0"/>
              <a:t>Environmental / solvent effects (PB2</a:t>
            </a:r>
            <a:r>
              <a:rPr lang="de-DE" sz="3600" dirty="0"/>
              <a:t>)</a:t>
            </a:r>
            <a:endParaRPr lang="de-DE" altLang="de-DE" sz="36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640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1" dirty="0" smtClean="0"/>
          </a:p>
          <a:p>
            <a:r>
              <a:rPr lang="en-US" b="1" dirty="0" err="1" smtClean="0"/>
              <a:t>CO</a:t>
            </a:r>
            <a:r>
              <a:rPr lang="en-US" dirty="0" err="1" smtClean="0"/>
              <a:t>nductor</a:t>
            </a:r>
            <a:r>
              <a:rPr lang="en-US" dirty="0" smtClean="0"/>
              <a:t>-like </a:t>
            </a:r>
            <a:r>
              <a:rPr lang="en-US" b="1" dirty="0" smtClean="0"/>
              <a:t>S</a:t>
            </a:r>
            <a:r>
              <a:rPr lang="en-US" dirty="0" smtClean="0"/>
              <a:t>creening </a:t>
            </a:r>
            <a:r>
              <a:rPr lang="en-US" b="1" dirty="0" smtClean="0"/>
              <a:t>Mo</a:t>
            </a:r>
            <a:r>
              <a:rPr lang="en-US" dirty="0" smtClean="0"/>
              <a:t>del (</a:t>
            </a:r>
            <a:r>
              <a:rPr lang="en-US" b="1" dirty="0" smtClean="0"/>
              <a:t>COSMO</a:t>
            </a:r>
            <a:r>
              <a:rPr lang="en-US" dirty="0" smtClean="0"/>
              <a:t>)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</a:t>
            </a:r>
            <a:r>
              <a:rPr lang="en-US" dirty="0" smtClean="0"/>
              <a:t>continuum solvation model</a:t>
            </a:r>
            <a:br>
              <a:rPr lang="en-US" dirty="0" smtClean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forms cavity within the dielectric continuum of permittivity 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dirty="0"/>
              <a:t/>
            </a:r>
            <a:br>
              <a:rPr lang="de-DE" dirty="0"/>
            </a:br>
            <a:r>
              <a:rPr lang="de-DE" sz="700" dirty="0"/>
              <a:t/>
            </a:r>
            <a:br>
              <a:rPr lang="de-DE" sz="700" dirty="0"/>
            </a:br>
            <a:r>
              <a:rPr lang="de-DE" dirty="0"/>
              <a:t>- </a:t>
            </a:r>
            <a:r>
              <a:rPr lang="en-US" dirty="0" smtClean="0"/>
              <a:t>solute polarizes the dielectric medium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  </a:t>
            </a:r>
            <a:br>
              <a:rPr lang="de-DE" dirty="0"/>
            </a:br>
            <a:r>
              <a:rPr lang="de-DE" dirty="0" smtClean="0"/>
              <a:t>→ </a:t>
            </a:r>
            <a:r>
              <a:rPr lang="en-US" dirty="0" smtClean="0"/>
              <a:t>response is described by generation of screening charges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Simulation of environmental / solvent effects by specification of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            on </a:t>
            </a:r>
            <a:r>
              <a:rPr lang="en-US" dirty="0" smtClean="0"/>
              <a:t>a shell around the molecule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0" y="4360503"/>
            <a:ext cx="877900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9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11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1" dirty="0" smtClean="0"/>
          </a:p>
          <a:p>
            <a:r>
              <a:rPr lang="en-US" dirty="0" smtClean="0"/>
              <a:t>screening charges:                   on segments at position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finite permittivity of real solvents → scaling by factor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            , with </a:t>
            </a:r>
            <a:br>
              <a:rPr lang="en-US" dirty="0" smtClean="0"/>
            </a:br>
            <a:endParaRPr lang="en-US" dirty="0" smtClean="0"/>
          </a:p>
          <a:p>
            <a:r>
              <a:rPr lang="de-DE" dirty="0" smtClean="0"/>
              <a:t>Interaction </a:t>
            </a:r>
            <a:r>
              <a:rPr lang="de-DE" dirty="0" err="1" smtClean="0"/>
              <a:t>energy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same form </a:t>
            </a:r>
            <a:r>
              <a:rPr lang="de-DE" dirty="0" err="1" smtClean="0"/>
              <a:t>as</a:t>
            </a:r>
            <a:endParaRPr lang="de-DE" dirty="0"/>
          </a:p>
          <a:p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0" name="Grafik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69" y="4077574"/>
            <a:ext cx="5481677" cy="106491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10845"/>
            <a:ext cx="1068379" cy="25299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11" y="1648050"/>
            <a:ext cx="160029" cy="20270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34" y="5307106"/>
            <a:ext cx="457225" cy="32615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83" y="2827289"/>
            <a:ext cx="2566548" cy="252997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17" y="2665736"/>
            <a:ext cx="1627716" cy="5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en-US" dirty="0" smtClean="0"/>
              <a:t>Environmental / solvent effects (PB2</a:t>
            </a:r>
            <a:r>
              <a:rPr lang="de-DE" dirty="0" smtClean="0"/>
              <a:t>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b="1" dirty="0" smtClean="0"/>
          </a:p>
          <a:p>
            <a:endParaRPr lang="de-DE" dirty="0" smtClean="0"/>
          </a:p>
          <a:p>
            <a:r>
              <a:rPr lang="de-DE" dirty="0" smtClean="0"/>
              <a:t>             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routines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Same </a:t>
            </a:r>
            <a:r>
              <a:rPr lang="de-DE" dirty="0" err="1" smtClean="0"/>
              <a:t>routine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charges</a:t>
            </a:r>
            <a:r>
              <a:rPr lang="de-DE" dirty="0" smtClean="0"/>
              <a:t> in </a:t>
            </a:r>
            <a:r>
              <a:rPr lang="de-DE" dirty="0" err="1" smtClean="0"/>
              <a:t>gerneral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simple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treat</a:t>
            </a:r>
            <a:r>
              <a:rPr lang="de-DE" dirty="0" smtClean="0"/>
              <a:t> solvent </a:t>
            </a:r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charges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Alternative: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smeared</a:t>
            </a:r>
            <a:r>
              <a:rPr lang="de-DE" dirty="0" smtClean="0"/>
              <a:t> </a:t>
            </a:r>
            <a:r>
              <a:rPr lang="de-DE" dirty="0" err="1" smtClean="0"/>
              <a:t>charges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→                                                                                   , </a:t>
            </a:r>
            <a:r>
              <a:rPr lang="de-DE" dirty="0" err="1" smtClean="0"/>
              <a:t>see</a:t>
            </a:r>
            <a:r>
              <a:rPr lang="de-DE" dirty="0" smtClean="0"/>
              <a:t> RI </a:t>
            </a:r>
            <a:r>
              <a:rPr lang="de-DE" dirty="0" err="1" smtClean="0"/>
              <a:t>below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08699" cy="56695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1" y="1772817"/>
            <a:ext cx="637067" cy="56238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105485"/>
            <a:ext cx="5481677" cy="6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21030"/>
            <a:ext cx="8265445" cy="936104"/>
          </a:xfrm>
        </p:spPr>
        <p:txBody>
          <a:bodyPr/>
          <a:lstStyle/>
          <a:p>
            <a:r>
              <a:rPr lang="en-US" dirty="0" smtClean="0"/>
              <a:t>Environmental / solvent effects (PB2):</a:t>
            </a:r>
            <a:br>
              <a:rPr lang="en-US" dirty="0" smtClean="0"/>
            </a:br>
            <a:r>
              <a:rPr lang="en-US" dirty="0" smtClean="0"/>
              <a:t>application – acetone in 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94766" y="1197719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i="1" kern="0" dirty="0" smtClean="0"/>
              <a:t>Snapshots</a:t>
            </a:r>
            <a:r>
              <a:rPr lang="en-US" kern="0" dirty="0" smtClean="0"/>
              <a:t> of acetone + water solvent molecules from MD-simulations</a:t>
            </a:r>
            <a:br>
              <a:rPr lang="en-US" kern="0" dirty="0" smtClean="0"/>
            </a:br>
            <a:r>
              <a:rPr lang="en-US" kern="0" dirty="0" smtClean="0"/>
              <a:t>(fixed structure parameters for acetone)</a:t>
            </a:r>
          </a:p>
          <a:p>
            <a:endParaRPr lang="de-DE" kern="0" dirty="0"/>
          </a:p>
          <a:p>
            <a:r>
              <a:rPr lang="en-US" kern="0" dirty="0" smtClean="0"/>
              <a:t>Different possibilities of solvent treatment</a:t>
            </a:r>
            <a:r>
              <a:rPr lang="de-DE" kern="0" dirty="0" smtClean="0"/>
              <a:t/>
            </a:r>
            <a:br>
              <a:rPr lang="de-DE" kern="0" dirty="0" smtClean="0"/>
            </a:br>
            <a:r>
              <a:rPr lang="de-DE" kern="0" dirty="0" smtClean="0"/>
              <a:t> </a:t>
            </a:r>
            <a:br>
              <a:rPr lang="de-DE" kern="0" dirty="0" smtClean="0"/>
            </a:br>
            <a:endParaRPr lang="de-DE" kern="0" dirty="0"/>
          </a:p>
          <a:p>
            <a:pPr marL="933450" lvl="1" indent="-457200">
              <a:buAutoNum type="alphaLcParenR"/>
            </a:pPr>
            <a:r>
              <a:rPr lang="en-US" sz="2000" kern="0" dirty="0" smtClean="0"/>
              <a:t>COSMO</a:t>
            </a:r>
          </a:p>
          <a:p>
            <a:pPr marL="933450" lvl="1" indent="-457200">
              <a:buAutoNum type="alphaLcParenR"/>
            </a:pPr>
            <a:r>
              <a:rPr lang="de-DE" sz="2000" kern="0" dirty="0" err="1" smtClean="0"/>
              <a:t>model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by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point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charges</a:t>
            </a:r>
            <a:endParaRPr lang="en-US" sz="2000" kern="0" dirty="0" smtClean="0"/>
          </a:p>
          <a:p>
            <a:pPr marL="933450" lvl="1" indent="-457200">
              <a:buAutoNum type="alphaLcParenR"/>
            </a:pPr>
            <a:r>
              <a:rPr lang="en-US" sz="2000" kern="0" dirty="0" smtClean="0"/>
              <a:t>model by Gaussian smeared charges</a:t>
            </a:r>
          </a:p>
          <a:p>
            <a:pPr marL="933450" lvl="1" indent="-457200">
              <a:buAutoNum type="alphaLcParenR"/>
            </a:pPr>
            <a:r>
              <a:rPr lang="de-DE" sz="2000" kern="0" dirty="0"/>
              <a:t>e</a:t>
            </a:r>
            <a:r>
              <a:rPr lang="de-DE" sz="2000" kern="0" dirty="0" smtClean="0"/>
              <a:t>xplicit </a:t>
            </a:r>
            <a:r>
              <a:rPr lang="de-DE" sz="2000" kern="0" dirty="0" err="1" smtClean="0"/>
              <a:t>calculation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of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water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molecules</a:t>
            </a:r>
            <a:endParaRPr lang="de-DE" sz="2000" kern="0" dirty="0" smtClean="0"/>
          </a:p>
          <a:p>
            <a:pPr marL="933450" lvl="1" indent="-457200">
              <a:buAutoNum type="alphaLcParenR"/>
            </a:pPr>
            <a:r>
              <a:rPr lang="de-DE" sz="2000" kern="0" dirty="0" err="1"/>
              <a:t>o</a:t>
            </a:r>
            <a:r>
              <a:rPr lang="de-DE" sz="2000" kern="0" dirty="0" err="1" smtClean="0"/>
              <a:t>r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combinations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of</a:t>
            </a:r>
            <a:r>
              <a:rPr lang="de-DE" sz="2000" kern="0" dirty="0" smtClean="0"/>
              <a:t> b/c </a:t>
            </a:r>
            <a:r>
              <a:rPr lang="de-DE" sz="2000" kern="0" dirty="0" err="1" smtClean="0"/>
              <a:t>and</a:t>
            </a:r>
            <a:r>
              <a:rPr lang="de-DE" sz="2000" kern="0" dirty="0" smtClean="0"/>
              <a:t> d</a:t>
            </a:r>
            <a:endParaRPr lang="en-US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26408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2656"/>
            <a:ext cx="8265445" cy="561975"/>
          </a:xfrm>
        </p:spPr>
        <p:txBody>
          <a:bodyPr/>
          <a:lstStyle/>
          <a:p>
            <a:r>
              <a:rPr lang="de-DE" dirty="0" err="1" smtClean="0"/>
              <a:t>Acetone</a:t>
            </a:r>
            <a:r>
              <a:rPr lang="de-DE" dirty="0" smtClean="0"/>
              <a:t> in </a:t>
            </a:r>
            <a:r>
              <a:rPr lang="de-DE" dirty="0" err="1" smtClean="0"/>
              <a:t>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891929" y="5885898"/>
            <a:ext cx="545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de-DE" dirty="0"/>
              <a:t>(O</a:t>
            </a:r>
            <a:r>
              <a:rPr lang="de-DE" dirty="0" smtClean="0"/>
              <a:t>),</a:t>
            </a:r>
            <a:r>
              <a:rPr lang="el-GR" dirty="0"/>
              <a:t> σ</a:t>
            </a:r>
            <a:r>
              <a:rPr lang="de-DE" dirty="0" smtClean="0"/>
              <a:t>(C) </a:t>
            </a:r>
            <a:r>
              <a:rPr lang="de-DE" dirty="0"/>
              <a:t>: </a:t>
            </a:r>
            <a:r>
              <a:rPr lang="en-US" dirty="0" smtClean="0"/>
              <a:t>average over 100 snapshots </a:t>
            </a:r>
            <a:r>
              <a:rPr lang="de-DE" dirty="0" smtClean="0"/>
              <a:t>(</a:t>
            </a:r>
            <a:r>
              <a:rPr lang="de-DE" dirty="0"/>
              <a:t>414 H</a:t>
            </a:r>
            <a:r>
              <a:rPr lang="de-DE" baseline="-25000" dirty="0"/>
              <a:t>2</a:t>
            </a:r>
            <a:r>
              <a:rPr lang="de-DE" dirty="0"/>
              <a:t>O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50825" y="2343150"/>
            <a:ext cx="4772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5" name="AutoShape 121"/>
          <p:cNvSpPr>
            <a:spLocks noChangeAspect="1" noChangeArrowheads="1" noTextEdit="1"/>
          </p:cNvSpPr>
          <p:nvPr/>
        </p:nvSpPr>
        <p:spPr bwMode="auto">
          <a:xfrm>
            <a:off x="4697413" y="2349500"/>
            <a:ext cx="47704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7" y="2612007"/>
            <a:ext cx="4320000" cy="330582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612007"/>
            <a:ext cx="4320000" cy="330582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894631"/>
            <a:ext cx="4156609" cy="275039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547664" y="6368479"/>
            <a:ext cx="4300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[1] M. </a:t>
            </a:r>
            <a:r>
              <a:rPr lang="de-DE" sz="1200" dirty="0" err="1" smtClean="0"/>
              <a:t>Cossi</a:t>
            </a:r>
            <a:r>
              <a:rPr lang="de-DE" sz="1200" dirty="0" smtClean="0"/>
              <a:t>, O. </a:t>
            </a:r>
            <a:r>
              <a:rPr lang="de-DE" sz="1200" dirty="0" err="1" smtClean="0"/>
              <a:t>Crescenzi</a:t>
            </a:r>
            <a:r>
              <a:rPr lang="de-DE" sz="1200" dirty="0" smtClean="0"/>
              <a:t>, </a:t>
            </a:r>
            <a:r>
              <a:rPr lang="de-DE" sz="1200" i="1" dirty="0" smtClean="0"/>
              <a:t>J. Chem. Phys.</a:t>
            </a:r>
            <a:r>
              <a:rPr lang="de-DE" sz="1200" dirty="0" smtClean="0"/>
              <a:t> </a:t>
            </a:r>
            <a:r>
              <a:rPr lang="de-DE" sz="1200" b="1" dirty="0" smtClean="0"/>
              <a:t>118</a:t>
            </a:r>
            <a:r>
              <a:rPr lang="de-DE" sz="1200" dirty="0" smtClean="0"/>
              <a:t>, 8863 (2003)</a:t>
            </a:r>
          </a:p>
          <a:p>
            <a:r>
              <a:rPr lang="de-DE" sz="1200" dirty="0" smtClean="0"/>
              <a:t>[2] B. </a:t>
            </a:r>
            <a:r>
              <a:rPr lang="de-DE" sz="1200" dirty="0" err="1" smtClean="0"/>
              <a:t>Tiffon</a:t>
            </a:r>
            <a:r>
              <a:rPr lang="de-DE" sz="1200" dirty="0" smtClean="0"/>
              <a:t>, J. E. Dubois, </a:t>
            </a:r>
            <a:r>
              <a:rPr lang="de-DE" sz="1200" i="1" dirty="0" smtClean="0"/>
              <a:t>Org. Magn. Res.</a:t>
            </a:r>
            <a:r>
              <a:rPr lang="de-DE" sz="1200" dirty="0" smtClean="0"/>
              <a:t> </a:t>
            </a:r>
            <a:r>
              <a:rPr lang="de-DE" sz="1200" b="1" dirty="0" smtClean="0"/>
              <a:t>11</a:t>
            </a:r>
            <a:r>
              <a:rPr lang="de-DE" sz="1200" dirty="0" smtClean="0"/>
              <a:t>, 295 (1978)</a:t>
            </a:r>
            <a:endParaRPr lang="en-US" sz="1200" dirty="0"/>
          </a:p>
        </p:txBody>
      </p:sp>
      <p:sp>
        <p:nvSpPr>
          <p:cNvPr id="114" name="Textfeld 113"/>
          <p:cNvSpPr txBox="1"/>
          <p:nvPr/>
        </p:nvSpPr>
        <p:spPr>
          <a:xfrm>
            <a:off x="2093621" y="2855093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>
                <a:solidFill>
                  <a:srgbClr val="FF0000"/>
                </a:solidFill>
              </a:rPr>
              <a:t>[1]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226" name="Textfeld 225"/>
          <p:cNvSpPr txBox="1"/>
          <p:nvPr/>
        </p:nvSpPr>
        <p:spPr>
          <a:xfrm>
            <a:off x="6553194" y="2852936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smtClean="0">
                <a:solidFill>
                  <a:srgbClr val="FF0000"/>
                </a:solidFill>
              </a:rPr>
              <a:t>[2]</a:t>
            </a:r>
            <a:endParaRPr lang="en-US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7522"/>
  <p:tag name="ORIGINALWIDTH" val="719.3802"/>
  <p:tag name="OUTPUTDPI" val="1200"/>
  <p:tag name="LATEXADDIN" val="\documentclass{article}&#10;\usepackage{amsmath}&#10;\usepackage{chemformula}&#10;\pagestyle{empty}&#10;\begin{document}&#10;&#10;\begin{equation*}&#10;E^{SM}=\sum_i\int\frac{q_i\rho(\boldsymbol r)}{\vert\boldsymbol{t}_i-\boldsymbol r\vert}d\boldsymbol r=\sum_{\mu\nu}D_{\mu\nu}\underbrace{\sum_i\int\frac{q_i\varphi_\mu\varphi_\nu}{\vert\boldsymbol{t}_i-\boldsymbol r\vert}d\boldsymbol r}_{V_{\mu\nu}^{SM}}&#10;\end{equation*}&#10;&#10;&#10;\end{document}"/>
  <p:tag name="IGUANATEXSIZE" val="50"/>
  <p:tag name="IGUANATEXCURSOR" val="272"/>
  <p:tag name="TRANSPARENCY" val="Wahr"/>
  <p:tag name="FILENAME" val=""/>
  <p:tag name="INPUTTYPE" val="0"/>
  <p:tag name="LATEXENGINEID" val="1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5669"/>
  <p:tag name="ORIGINALWIDTH" val="719.7074"/>
  <p:tag name="OUTPUTDPI" val="1200"/>
  <p:tag name="LATEXADDIN" val="\documentclass{article}&#10;\usepackage{amsmath}&#10;\usepackage{chemformula}&#10;\pagestyle{empty}&#10;\begin{document}&#10;&#10;\begin{equation*}&#10;\left(\frac{\partial}{\partial \boldsymbol B}\mu\nu\vert\kappa\lambda\right)=\left(\overline{\mu\nu}\vert\kappa\lambda\right)=\frac{i}{2c}\int\int\left(\boldsymbol R_{\mu\nu}\times\boldsymbol r_1\right)\varphi_\mu(\boldsymbol r_1)\varphi_\nu(\boldsymbol r_1)\frac{1}{\vert\boldsymbol r_1 - \boldsymbol r_2 \vert}\varphi_\kappa(\boldsymbol r_2)\varphi_\lambda(\boldsymbol r_2)d\boldsymbol r_1 d\boldsymbol r_2&#10;\end{equation*}&#10;&#10;&#10;\end{document}"/>
  <p:tag name="IGUANATEXSIZE" val="70"/>
  <p:tag name="IGUANATEXCURSOR" val="201"/>
  <p:tag name="TRANSPARENCY" val="Wahr"/>
  <p:tag name="FILENAME" val=""/>
  <p:tag name="INPUTTYPE" val="0"/>
  <p:tag name="LATEXENGINEID" val="1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.71071"/>
  <p:tag name="ORIGINALWIDTH" val="720.0347"/>
  <p:tag name="OUTPUTDPI" val="1200"/>
  <p:tag name="LATEXADDIN" val="\documentclass{article}&#10;\usepackage{amsmath}&#10;\usepackage{chemformula}&#10;\pagestyle{empty}&#10;\begin{document}&#10;&#10;\begin{equation*}&#10;J_{\mu\nu}=\left(\mu\nu\vert\kappa\lambda\right)D_{\kappa\lambda}\qquad \Rightarrow \qquad J_{\mu\nu}^{\boldsymbol B}=\left(\left(\overline{\mu\nu}\vert\kappa\lambda\right)+\left(\mu\nu\vert\overline{\kappa\lambda}\right)\right)D_{\kappa\lambda}&#10;\end{equation*}&#10;&#10;&#10;\end{document}"/>
  <p:tag name="IGUANATEXSIZE" val="60"/>
  <p:tag name="IGUANATEXCURSOR" val="297"/>
  <p:tag name="TRANSPARENCY" val="Wahr"/>
  <p:tag name="FILENAME" val=""/>
  <p:tag name="INPUTTYPE" val="0"/>
  <p:tag name="LATEXENGINEID" val="1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.00362"/>
  <p:tag name="ORIGINALWIDTH" val="140.5072"/>
  <p:tag name="OUTPUTDPI" val="1200"/>
  <p:tag name="LATEXADDIN" val="\documentclass{article}&#10;\usepackage{amsmath}&#10;\usepackage{chemformula}&#10;\pagestyle{empty}&#10;\begin{document}&#10;&#10;\begin{equation*}&#10;D_{\kappa\lambda}&#10;\end{equation*}&#10;&#10;&#10;\end{document}"/>
  <p:tag name="IGUANATEXSIZE" val="18"/>
  <p:tag name="IGUANATEXCURSOR" val="124"/>
  <p:tag name="TRANSPARENCY" val="Wahr"/>
  <p:tag name="FILENAME" val=""/>
  <p:tag name="INPUTTYPE" val="0"/>
  <p:tag name="LATEXENGINEID" val="1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50512"/>
  <p:tag name="ORIGINALWIDTH" val="266.0137"/>
  <p:tag name="OUTPUTDPI" val="1200"/>
  <p:tag name="LATEXADDIN" val="\documentclass{article}&#10;\usepackage{amsmath}&#10;\usepackage{chemformula}&#10;\pagestyle{empty}&#10;\begin{document}&#10;&#10;\begin{equation*}&#10;\left(\mu\nu\vert\overline{\kappa\lambda}\right)&#10;\end{equation*}&#10;&#10;&#10;\end{document}"/>
  <p:tag name="IGUANATEXSIZE" val="18"/>
  <p:tag name="IGUANATEXCURSOR" val="172"/>
  <p:tag name="TRANSPARENCY" val="Wahr"/>
  <p:tag name="FILENAME" val=""/>
  <p:tag name="INPUTTYPE" val="0"/>
  <p:tag name="LATEXENGINEID" val="1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2.0109"/>
  <p:tag name="ORIGINALWIDTH" val="1844.595"/>
  <p:tag name="OUTPUTDPI" val="1200"/>
  <p:tag name="LATEXADDIN" val="\documentclass{article}&#10;\usepackage{amsmath}&#10;\usepackage{chemformula}&#10;\pagestyle{empty}&#10;\begin{document}&#10;&#10;\begin{equation*}&#10;J_{\mu\nu}^{\boldsymbol B}=\left(\overline{\mu\nu}\vert\kappa\lambda\right)D_{\kappa\lambda}\approx \left(\overline{\mu\nu}\vert\right. \underbrace{\left.Q\right)\left(Q\vert R\right)^{-1}\left(R\right.}_{1}\left.\vert\kappa\lambda\right)D_{\kappa\lambda}&#10;\end{equation*}&#10;&#10;&#10;\end{document}"/>
  <p:tag name="IGUANATEXSIZE" val="18"/>
  <p:tag name="IGUANATEXCURSOR" val="337"/>
  <p:tag name="TRANSPARENCY" val="Wahr"/>
  <p:tag name="FILENAME" val=""/>
  <p:tag name="INPUTTYPE" val="0"/>
  <p:tag name="LATEXENGINEID" val="1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0054"/>
  <p:tag name="ORIGINALWIDTH" val="936.0481"/>
  <p:tag name="OUTPUTDPI" val="1200"/>
  <p:tag name="LATEXADDIN" val="\documentclass{article}&#10;\usepackage{amsmath}&#10;\usepackage{chemformula}&#10;\pagestyle{empty}&#10;\begin{document}&#10;&#10;\begin{equation*}&#10;\left(Q\vert R\right)^{-1}\left(R\vert\kappa\lambda\right)D_{\kappa\lambda}=\Gamma_Q&#10;\end{equation*}&#10;&#10;&#10;\end{document}"/>
  <p:tag name="IGUANATEXSIZE" val="18"/>
  <p:tag name="IGUANATEXCURSOR" val="208"/>
  <p:tag name="TRANSPARENCY" val="Wahr"/>
  <p:tag name="FILENAME" val=""/>
  <p:tag name="INPUTTYPE" val="0"/>
  <p:tag name="LATEXENGINEID" val="1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596.0306"/>
  <p:tag name="OUTPUTDPI" val="1200"/>
  <p:tag name="LATEXADDIN" val="\documentclass{article}&#10;\usepackage{amsmath}&#10;\usepackage{chemformula}&#10;\pagestyle{empty}&#10;\begin{document}&#10;&#10;\begin{equation*}&#10;J_{\mu\nu}^{\boldsymbol B}=\left(\overline{\mu\nu}\vert Q\right)\Gamma_Q&#10;\end{equation*}&#10;&#10;&#10;\end{document}"/>
  <p:tag name="IGUANATEXSIZE" val="18"/>
  <p:tag name="IGUANATEXCURSOR" val="196"/>
  <p:tag name="TRANSPARENCY" val="Wahr"/>
  <p:tag name="FILENAME" val=""/>
  <p:tag name="INPUTTYPE" val="0"/>
  <p:tag name="LATEXENGINEID" val="1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13126"/>
  <p:tag name="ORIGINALWIDTH" val="720.3619"/>
  <p:tag name="OUTPUTDPI" val="1200"/>
  <p:tag name="LATEXADDIN" val="\documentclass{article}&#10;\usepackage{amsmath}&#10;\usepackage{chemformula}&#10;\pagestyle{empty}&#10;\begin{document}&#10;&#10;\begin{equation*}&#10;\frac{1}{\vert\boldsymbol r_1-\boldsymbol r_2 \vert}=\frac{1}{\vert \boldsymbol R-(\boldsymbol a+\boldsymbol b)\vert}=\sum_{l=0}^\infty\sum_{m=-l}^l O_{lm}(\boldsymbol a)\left[\sum_{j=0}^\infty\sum_{k=-j}^j B_{jk}^{lm}(\boldsymbol R)O_{jk}(\boldsymbol b)\right]&#10;\end{equation*}&#10;&#10;\end{document}"/>
  <p:tag name="IGUANATEXSIZE" val="60"/>
  <p:tag name="IGUANATEXCURSOR" val="242"/>
  <p:tag name="TRANSPARENCY" val="Wahr"/>
  <p:tag name="FILENAME" val=""/>
  <p:tag name="INPUTTYPE" val="0"/>
  <p:tag name="LATEXENGINEID" val="1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00481"/>
  <p:tag name="ORIGINALWIDTH" val="89.00457"/>
  <p:tag name="OUTPUTDPI" val="1200"/>
  <p:tag name="LATEXADDIN" val="\documentclass{article}&#10;\usepackage{amsmath}&#10;\usepackage{chemformula}&#10;\pagestyle{empty}&#10;\begin{document}&#10;&#10;\begin{equation*}&#10;\rho^O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50472"/>
  <p:tag name="ORIGINALWIDTH" val="90.00465"/>
  <p:tag name="OUTPUTDPI" val="1200"/>
  <p:tag name="LATEXADDIN" val="\documentclass{article}&#10;\usepackage{amsmath}&#10;\usepackage{chemformula}&#10;\pagestyle{empty}&#10;\begin{document}&#10;&#10;\begin{equation*}&#10;\rho^R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350.518"/>
  <p:tag name="OUTPUTDPI" val="1200"/>
  <p:tag name="LATEXADDIN" val="\documentclass{article}&#10;\usepackage{amsmath}&#10;\usepackage{chemformula}&#10;\pagestyle{empty}&#10;\begin{document}&#10;&#10;\begin{equation*}&#10;q_i(\varepsilon=\infty)&#10;\end{equation*}&#10;&#10;&#10;\end{document}"/>
  <p:tag name="IGUANATEXSIZE" val="20"/>
  <p:tag name="IGUANATEXCURSOR" val="147"/>
  <p:tag name="TRANSPARENCY" val="Wahr"/>
  <p:tag name="FILENAME" val=""/>
  <p:tag name="INPUTTYPE" val="0"/>
  <p:tag name="LATEXENGINEID" val="1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4.0105"/>
  <p:tag name="ORIGINALWIDTH" val="1263.065"/>
  <p:tag name="OUTPUTDPI" val="1200"/>
  <p:tag name="LATEXADDIN" val="\documentclass{article}&#10;\usepackage{amsmath}&#10;\usepackage{chemformula}&#10;\pagestyle{empty}&#10;\begin{document}&#10;&#10;\begin{equation*}&#10;O_{lm}(\boldsymbol r)=\frac{r^l}{(l+\vert m\vert)\!}P_{lm}(\cos\theta)e^{-im\phi}&#10;\end{equation*}&#10;&#10;&#10;\end{document}"/>
  <p:tag name="IGUANATEXSIZE" val="18"/>
  <p:tag name="IGUANATEXCURSOR" val="192"/>
  <p:tag name="TRANSPARENCY" val="Wahr"/>
  <p:tag name="FILENAME" val=""/>
  <p:tag name="INPUTTYPE" val="0"/>
  <p:tag name="LATEXENGINEID" val="1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5037"/>
  <p:tag name="ORIGINALWIDTH" val="137.5071"/>
  <p:tag name="OUTPUTDPI" val="1200"/>
  <p:tag name="LATEXADDIN" val="\documentclass{article}&#10;\usepackage{amsmath}&#10;\usepackage{chemformula}&#10;\pagestyle{empty}&#10;\begin{document}&#10;&#10;\begin{equation*}&#10;O_{lm}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713.0366"/>
  <p:tag name="OUTPUTDPI" val="1200"/>
  <p:tag name="LATEXADDIN" val="\documentclass{article}&#10;\usepackage{amsmath}&#10;\usepackage{chemformula}&#10;\pagestyle{empty}&#10;\begin{document}&#10;&#10;\begin{equation*}&#10;B^{lm}_{jk}(\boldsymbol r)=M_{l+j,m+k}&#10;\end{equation*}&#10;&#10;&#10;\end{document}"/>
  <p:tag name="IGUANATEXSIZE" val="18"/>
  <p:tag name="IGUANATEXCURSOR" val="162"/>
  <p:tag name="TRANSPARENCY" val="Wahr"/>
  <p:tag name="FILENAME" val=""/>
  <p:tag name="INPUTTYPE" val="0"/>
  <p:tag name="LATEXENGINEID" val="1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0101"/>
  <p:tag name="ORIGINALWIDTH" val="1225.563"/>
  <p:tag name="OUTPUTDPI" val="1200"/>
  <p:tag name="LATEXADDIN" val="\documentclass{article}&#10;\usepackage{amsmath}&#10;\usepackage{chemformula}&#10;\pagestyle{empty}&#10;\begin{document}&#10;&#10;\begin{equation*}&#10;M_{l,m}=\frac{(l-\vert m\vert)!}{(r^{l+1})}P_{lm}(\cos\theta)e^{-im\phi}&#10;\end{equation*}&#10;&#10;&#10;\end{document}"/>
  <p:tag name="IGUANATEXSIZE" val="18"/>
  <p:tag name="IGUANATEXCURSOR" val="166"/>
  <p:tag name="TRANSPARENCY" val="Wahr"/>
  <p:tag name="FILENAME" val=""/>
  <p:tag name="INPUTTYPE" val="0"/>
  <p:tag name="LATEXENGINEID" val="1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.50354"/>
  <p:tag name="ORIGINALWIDTH" val="127.5065"/>
  <p:tag name="OUTPUTDPI" val="1200"/>
  <p:tag name="LATEXADDIN" val="\documentclass{article}&#10;\usepackage{amsmath}&#10;\usepackage{chemformula}&#10;\pagestyle{empty}&#10;\begin{document}&#10;&#10;\begin{equation*}&#10;P_{lm}&#10;\end{equation*}&#10;&#10;&#10;\end{document}"/>
  <p:tag name="IGUANATEXSIZE" val="18"/>
  <p:tag name="IGUANATEXCURSOR" val="130"/>
  <p:tag name="TRANSPARENCY" val="Wahr"/>
  <p:tag name="FILENAME" val=""/>
  <p:tag name="INPUTTYPE" val="0"/>
  <p:tag name="LATEXENGINEID" val="1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6654"/>
  <p:tag name="ORIGINALWIDTH" val="720.3619"/>
  <p:tag name="OUTPUTDPI" val="1200"/>
  <p:tag name="LATEXADDIN" val="\documentclass{article}&#10;\usepackage{amsmath}&#10;\usepackage{chemformula}&#10;\pagestyle{empty}&#10;\begin{document}&#10;&#10;\begin{equation*}&#10;J_{OR}=\frac{1}{2}\int\int\frac{\rho^O(\boldsymbol r_1)\rho^R(\boldsymbol r_2)}{\vert\boldsymbol r_1-\boldsymbol r_2\vert}d\boldsymbol r_1d\boldsymbol r_2=\frac{1}{2}\int\int\frac{\rho^O(\boldsymbol a)\rho^R(\boldsymbol R-\boldsymbol b)}{\vert\boldsymbol R-(\boldsymbol a+\boldsymbol b)\vert}d\boldsymbol ad\boldsymbol b&#10;\end{equation*}&#10;&#10;&#10;\end{document}"/>
  <p:tag name="IGUANATEXSIZE" val="60"/>
  <p:tag name="IGUANATEXCURSOR" val="263"/>
  <p:tag name="TRANSPARENCY" val="Wahr"/>
  <p:tag name="FILENAME" val=""/>
  <p:tag name="INPUTTYPE" val="0"/>
  <p:tag name="LATEXENGINEID" val="1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8.5154"/>
  <p:tag name="ORIGINALWIDTH" val="1620.083"/>
  <p:tag name="OUTPUTDPI" val="1200"/>
  <p:tag name="LATEXADDIN" val="\documentclass{article}&#10;\usepackage{amsmath}&#10;\usepackage{chemformula}&#10;\pagestyle{empty}&#10;\begin{document}&#10;&#10;\begin{equation*}&#10;=\sum_{l=0}^\infty\sum_{m=-l}^l \Omega^O_{lm}(\boldsymbol a)\left[\sum_{j=0}^\infty\sum_{k=-j}^j B_{jk}^{lm}(\boldsymbol R)\Omega^R_{jk}(\boldsymbol b)\right]&#10;\end{equation*}&#10;&#10;\end{document}"/>
  <p:tag name="IGUANATEXSIZE" val="18"/>
  <p:tag name="IGUANATEXCURSOR" val="158"/>
  <p:tag name="TRANSPARENCY" val="Wahr"/>
  <p:tag name="FILENAME" val=""/>
  <p:tag name="INPUTTYPE" val="0"/>
  <p:tag name="LATEXENGINEID" val="1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00496"/>
  <p:tag name="ORIGINALWIDTH" val="133.5069"/>
  <p:tag name="OUTPUTDPI" val="1200"/>
  <p:tag name="LATEXADDIN" val="\documentclass{article}&#10;\usepackage{amsmath}&#10;\usepackage{chemformula}&#10;\pagestyle{empty}&#10;\begin{document}&#10;&#10;\begin{equation*}&#10;\Omega_{lm}^O&#10;\end{equation*}&#10;&#10;&#10;\end{document}"/>
  <p:tag name="IGUANATEXSIZE" val="18"/>
  <p:tag name="IGUANATEXCURSOR" val="137"/>
  <p:tag name="TRANSPARENCY" val="Wahr"/>
  <p:tag name="FILENAME" val=""/>
  <p:tag name="INPUTTYPE" val="0"/>
  <p:tag name="LATEXENGINEID" val="1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00488"/>
  <p:tag name="ORIGINALWIDTH" val="133.5069"/>
  <p:tag name="OUTPUTDPI" val="1200"/>
  <p:tag name="LATEXADDIN" val="\documentclass{article}&#10;\usepackage{amsmath}&#10;\usepackage{chemformula}&#10;\pagestyle{empty}&#10;\begin{document}&#10;&#10;\begin{equation*}&#10;\Omega_{lm}^R&#10;\end{equation*}&#10;&#10;&#10;\end{document}"/>
  <p:tag name="IGUANATEXSIZE" val="18"/>
  <p:tag name="IGUANATEXCURSOR" val="137"/>
  <p:tag name="TRANSPARENCY" val="Wahr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.50339"/>
  <p:tag name="ORIGINALWIDTH" val="52.50268"/>
  <p:tag name="OUTPUTDPI" val="1200"/>
  <p:tag name="LATEXADDIN" val="\documentclass{article}&#10;\usepackage{amsmath}&#10;\usepackage{chemformula}&#10;\pagestyle{empty}&#10;\begin{document}&#10;&#10;\begin{equation*}&#10;\boldsymbol{t}_i&#10;\end{equation*}&#10;&#10;&#10;\end{document}"/>
  <p:tag name="IGUANATEXSIZE" val="20"/>
  <p:tag name="IGUANATEXCURSOR" val="138"/>
  <p:tag name="TRANSPARENCY" val="Wahr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0055"/>
  <p:tag name="ORIGINALWIDTH" val="150.0077"/>
  <p:tag name="OUTPUTDPI" val="1200"/>
  <p:tag name="LATEXADDIN" val="\documentclass{article}&#10;\usepackage{amsmath}&#10;\usepackage{chemformula}&#10;\pagestyle{empty}&#10;\begin{document}&#10;&#10;\begin{equation*}&#10;V^{Ne}_{\mu\nu}&#10;\end{equation*}&#10;&#10;&#10;\end{document}"/>
  <p:tag name="IGUANATEXSIZE" val="20"/>
  <p:tag name="IGUANATEXCURSOR" val="138"/>
  <p:tag name="TRANSPARENCY" val="Wahr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842.0433"/>
  <p:tag name="OUTPUTDPI" val="1200"/>
  <p:tag name="LATEXADDIN" val="\documentclass{article}&#10;\usepackage{amsmath}&#10;\usepackage{chemformula}&#10;\pagestyle{empty}&#10;\begin{document}&#10;&#10;\begin{equation*}&#10;q_i({\varepsilon})=f(\varepsilon)\cdot q_i(\varepsilon=\infty)&#10;\end{equation*}&#10;&#10;&#10;\end{document}"/>
  <p:tag name="IGUANATEXSIZE" val="20"/>
  <p:tag name="IGUANATEXCURSOR" val="142"/>
  <p:tag name="TRANSPARENCY" val="Wahr"/>
  <p:tag name="FILENAME" val=""/>
  <p:tag name="INPUTTYPE" val="0"/>
  <p:tag name="LATEXENGINEID" val="1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9.0097"/>
  <p:tag name="ORIGINALWIDTH" val="534.0275"/>
  <p:tag name="OUTPUTDPI" val="1200"/>
  <p:tag name="LATEXADDIN" val="\documentclass{article}&#10;\usepackage{amsmath}&#10;\usepackage{chemformula}&#10;\pagestyle{empty}&#10;\begin{document}&#10;&#10;\begin{equation*}&#10;f(\varepsilon)=\frac{\varepsilon-1}{\varepsilon+1/2}&#10;\end{equation*}&#10;&#10;&#10;\end{document}"/>
  <p:tag name="IGUANATEXSIZE" val="20"/>
  <p:tag name="IGUANATEXCURSOR" val="127"/>
  <p:tag name="TRANSPARENCY" val="Wahr"/>
  <p:tag name="FILENAME" val=""/>
  <p:tag name="INPUTTYPE" val="0"/>
  <p:tag name="LATEXENGINEID" val="1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0095"/>
  <p:tag name="ORIGINALWIDTH" val="232.512"/>
  <p:tag name="OUTPUTDPI" val="1200"/>
  <p:tag name="LATEXADDIN" val="\documentclass{article}&#10;\usepackage{amsmath}&#10;\usepackage{chemformula}&#10;\pagestyle{empty}&#10;\begin{document}&#10;&#10;\begin{equation*}&#10;\frac{\partial E^{SM}}{\partial\boldsymbol B}&#10;\end{equation*}&#10;&#10;&#10;\end{document}"/>
  <p:tag name="IGUANATEXSIZE" val="20"/>
  <p:tag name="IGUANATEXCURSOR" val="155"/>
  <p:tag name="TRANSPARENCY" val="Wahr"/>
  <p:tag name="FILENAME" val=""/>
  <p:tag name="INPUTTYPE" val="0"/>
  <p:tag name="LATEXENGINEID" val="1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4.5094"/>
  <p:tag name="ORIGINALWIDTH" val="209.0107"/>
  <p:tag name="OUTPUTDPI" val="1200"/>
  <p:tag name="LATEXADDIN" val="\documentclass{article}&#10;\usepackage{amsmath}&#10;\usepackage{chemformula}&#10;\pagestyle{empty}&#10;\begin{document}&#10;&#10;\begin{equation*}&#10;\frac{\partial E^{Ne}}{\partial\boldsymbol B}&#10;\end{equation*}&#10;&#10;&#10;\end{document}"/>
  <p:tag name="IGUANATEXSIZE" val="20"/>
  <p:tag name="IGUANATEXCURSOR" val="144"/>
  <p:tag name="TRANSPARENCY" val="Wahr"/>
  <p:tag name="FILENAME" val=""/>
  <p:tag name="INPUTTYPE" val="0"/>
  <p:tag name="LATEXENGINEID" val="1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85843"/>
  <p:tag name="ORIGINALWIDTH" val="719.3802"/>
  <p:tag name="OUTPUTDPI" val="1200"/>
  <p:tag name="LATEXADDIN" val="\documentclass{article}&#10;\usepackage{amsmath}&#10;\usepackage{chemformula}&#10;\pagestyle{empty}&#10;\begin{document}&#10;&#10;\begin{equation*}&#10;V_{\mu\nu}^{SM,GSC}=\sum_i\int\int\frac{q_i\varphi_\mu(\boldsymbol r_1)\varphi_\nu(\boldsymbol r_1)\varphi_{GSC}(\boldsymbol r_2)}{\vert\boldsymbol{r}_1-\boldsymbol r_2\vert}d\boldsymbol r_1 d\boldsymbol r_2&#10;\end{equation*}&#10;&#10;&#10;\end{document}"/>
  <p:tag name="IGUANATEXSIZE" val="50"/>
  <p:tag name="IGUANATEXCURSOR" val="292"/>
  <p:tag name="TRANSPARENCY" val="Wahr"/>
  <p:tag name="FILENAME" val=""/>
  <p:tag name="INPUTTYPE" val="0"/>
  <p:tag name="LATEXENGINEID" val="1"/>
  <p:tag name="TEMPFOLDER" val="C:\temp\"/>
</p:tagLst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KIT-PPT_Master_dt_2016</Template>
  <TotalTime>0</TotalTime>
  <Words>593</Words>
  <Application>Microsoft Office PowerPoint</Application>
  <PresentationFormat>Bildschirmpräsentation (4:3)</PresentationFormat>
  <Paragraphs>159</Paragraphs>
  <Slides>21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Courant</vt:lpstr>
      <vt:lpstr>Times New Roman</vt:lpstr>
      <vt:lpstr>KIT-PPT_Master_dt_2016</vt:lpstr>
      <vt:lpstr>CS ChemDraw Drawing</vt:lpstr>
      <vt:lpstr>PowerPoint-Präsentation</vt:lpstr>
      <vt:lpstr>Further development of the mpshift module:  status 06/2016</vt:lpstr>
      <vt:lpstr>PowerPoint-Präsentation</vt:lpstr>
      <vt:lpstr>Environmental / solvent effects (PB2)</vt:lpstr>
      <vt:lpstr>Environmental / solvent effects (PB2)</vt:lpstr>
      <vt:lpstr>Environmental / solvent effects (PB2)</vt:lpstr>
      <vt:lpstr>Environmental / solvent effects (PB2)</vt:lpstr>
      <vt:lpstr>Environmental / solvent effects (PB2): application – acetone in water</vt:lpstr>
      <vt:lpstr>Acetone in water</vt:lpstr>
      <vt:lpstr>Efficiency: RI-J approximation (PB3)</vt:lpstr>
      <vt:lpstr>Efficiency (PB3): RI-J approximation </vt:lpstr>
      <vt:lpstr>Efficiency (PB3): RI-J approximation </vt:lpstr>
      <vt:lpstr>Efficiency (PB3): MARI-J approximation </vt:lpstr>
      <vt:lpstr>Efficiency (PB3): MARI-J approximation </vt:lpstr>
      <vt:lpstr>Efficiency (PB3): application I </vt:lpstr>
      <vt:lpstr>Efficiency (PB3): application II </vt:lpstr>
      <vt:lpstr>Efficiency (PB3):  Accuracy of RI-J (MARI-J) and gauge invariance</vt:lpstr>
      <vt:lpstr>Efficiency (PB3):  Accuracy of RI-J (MARI-J) and gauge invariance</vt:lpstr>
      <vt:lpstr>Q5-B Further development of TURBOMOLE´s  NMR module: outlook</vt:lpstr>
      <vt:lpstr>PowerPoint-Präsentation</vt:lpstr>
      <vt:lpstr>PowerPoint-Präsentation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Voll</dc:creator>
  <cp:lastModifiedBy>Kevin Reiter</cp:lastModifiedBy>
  <cp:revision>304</cp:revision>
  <cp:lastPrinted>2017-09-11T11:17:39Z</cp:lastPrinted>
  <dcterms:created xsi:type="dcterms:W3CDTF">2015-12-26T12:20:34Z</dcterms:created>
  <dcterms:modified xsi:type="dcterms:W3CDTF">2017-09-12T15:30:01Z</dcterms:modified>
</cp:coreProperties>
</file>